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4" r:id="rId3"/>
    <p:sldId id="257" r:id="rId4"/>
    <p:sldId id="258" r:id="rId5"/>
    <p:sldId id="260" r:id="rId6"/>
    <p:sldId id="259" r:id="rId7"/>
    <p:sldId id="262" r:id="rId8"/>
    <p:sldId id="261" r:id="rId9"/>
    <p:sldId id="265" r:id="rId10"/>
    <p:sldId id="266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7" r:id="rId21"/>
    <p:sldId id="282" r:id="rId22"/>
    <p:sldId id="280" r:id="rId23"/>
    <p:sldId id="278" r:id="rId24"/>
    <p:sldId id="279" r:id="rId25"/>
    <p:sldId id="283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B2B12B-F222-4BF3-90FB-E9BBC246F84A}">
          <p14:sldIdLst>
            <p14:sldId id="256"/>
            <p14:sldId id="264"/>
          </p14:sldIdLst>
        </p14:section>
        <p14:section name="Problem Overview" id="{C6E29355-7A9B-4EF7-8189-33AC3BF30F87}">
          <p14:sldIdLst>
            <p14:sldId id="257"/>
            <p14:sldId id="258"/>
            <p14:sldId id="260"/>
          </p14:sldIdLst>
        </p14:section>
        <p14:section name="Data Summary" id="{DD62A551-4CC3-4C05-AB9E-EFFED86A500A}">
          <p14:sldIdLst>
            <p14:sldId id="259"/>
            <p14:sldId id="262"/>
          </p14:sldIdLst>
        </p14:section>
        <p14:section name="Multiclass Model" id="{5E5A9BE4-6188-486A-A3E7-86DF154265C6}">
          <p14:sldIdLst>
            <p14:sldId id="261"/>
          </p14:sldIdLst>
        </p14:section>
        <p14:section name="Gamma Deviance Model" id="{FB037ABD-69F2-4791-BF62-25FBBCEAFDB2}">
          <p14:sldIdLst>
            <p14:sldId id="265"/>
            <p14:sldId id="266"/>
            <p14:sldId id="263"/>
            <p14:sldId id="268"/>
          </p14:sldIdLst>
        </p14:section>
        <p14:section name="Gamma Deviance Model application" id="{C8650E14-B611-456F-8DB3-7E90780BD288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67"/>
            <p14:sldId id="282"/>
            <p14:sldId id="280"/>
          </p14:sldIdLst>
        </p14:section>
        <p14:section name="Adoption Factors model" id="{A1EE8C2B-B9A3-48D3-86F0-9BC4434F4FD9}">
          <p14:sldIdLst>
            <p14:sldId id="278"/>
            <p14:sldId id="279"/>
          </p14:sldIdLst>
        </p14:section>
        <p14:section name="Conclusion" id="{AB4E4A85-F012-4FF8-91A2-1463464B209B}">
          <p14:sldIdLst>
            <p14:sldId id="283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C5A4"/>
    <a:srgbClr val="B2A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664EBF-CCA3-DDC8-D645-2D915DC0B8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185B0-23D2-A30F-310E-0DA0DD57B6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7EB9C-6408-4AA4-B5F5-F286B93AAAF1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B55B1-4237-8C34-ECEA-F5175FD90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A7F10-5DFD-A675-D6AC-1A11705349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B922F-70AE-409D-AE23-3AF5AB8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4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CD30F-A425-47A9-ADC8-13146647822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9EB21-4DC4-4693-B571-8C6BEBE8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8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B056-1611-4298-B8CE-6A8E6B111C65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8768-DA95-461F-95B5-905775E725B1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D9F0-0212-4C5F-8B20-D21832650473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D9ED-13B8-4B90-8DA6-A44711D58552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C72DC61-379F-FDF2-64E8-8C918BAAD875}"/>
              </a:ext>
            </a:extLst>
          </p:cNvPr>
          <p:cNvSpPr/>
          <p:nvPr userDrawn="1"/>
        </p:nvSpPr>
        <p:spPr>
          <a:xfrm flipH="1">
            <a:off x="0" y="5645451"/>
            <a:ext cx="1063487" cy="1212550"/>
          </a:xfrm>
          <a:prstGeom prst="triangle">
            <a:avLst>
              <a:gd name="adj" fmla="val 100000"/>
            </a:avLst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64318-496F-BBB1-FF15-275833953B6C}"/>
              </a:ext>
            </a:extLst>
          </p:cNvPr>
          <p:cNvSpPr/>
          <p:nvPr userDrawn="1"/>
        </p:nvSpPr>
        <p:spPr>
          <a:xfrm>
            <a:off x="1" y="0"/>
            <a:ext cx="111760" cy="6858000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FF2F4-C545-FF1F-61E7-C5E4D05969BA}"/>
              </a:ext>
            </a:extLst>
          </p:cNvPr>
          <p:cNvSpPr/>
          <p:nvPr userDrawn="1"/>
        </p:nvSpPr>
        <p:spPr>
          <a:xfrm>
            <a:off x="726439" y="1113977"/>
            <a:ext cx="111760" cy="5741487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956F27-5BB5-5476-9FEB-81DA1EDF19FC}"/>
              </a:ext>
            </a:extLst>
          </p:cNvPr>
          <p:cNvSpPr/>
          <p:nvPr userDrawn="1"/>
        </p:nvSpPr>
        <p:spPr>
          <a:xfrm>
            <a:off x="363220" y="536713"/>
            <a:ext cx="111760" cy="6321287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36DFDA-3747-6641-4913-5B9F8381CECA}"/>
              </a:ext>
            </a:extLst>
          </p:cNvPr>
          <p:cNvSpPr/>
          <p:nvPr userDrawn="1"/>
        </p:nvSpPr>
        <p:spPr>
          <a:xfrm rot="5400000">
            <a:off x="6032671" y="-4111112"/>
            <a:ext cx="126647" cy="10515602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04AA65F7-EA8A-E4D7-2C5A-7DB8BAA831F0}"/>
              </a:ext>
            </a:extLst>
          </p:cNvPr>
          <p:cNvSpPr/>
          <p:nvPr userDrawn="1"/>
        </p:nvSpPr>
        <p:spPr>
          <a:xfrm rot="10800000">
            <a:off x="-2" y="-2"/>
            <a:ext cx="838187" cy="1311966"/>
          </a:xfrm>
          <a:prstGeom prst="rtTriangle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BCDF3FA5-1E78-E7A0-0917-4C0173F76094}"/>
              </a:ext>
            </a:extLst>
          </p:cNvPr>
          <p:cNvSpPr/>
          <p:nvPr userDrawn="1"/>
        </p:nvSpPr>
        <p:spPr>
          <a:xfrm rot="10800000">
            <a:off x="111760" y="-1"/>
            <a:ext cx="726423" cy="108082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5BC5-7C10-41F2-BA46-513F05836974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8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5BC8-3706-4672-876E-93F05E2CD22D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A952-4C81-4036-BE88-5CA6FD169B32}" type="datetime1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3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3D0F-9D99-44F5-9228-2ECCD6D4DD3E}" type="datetime1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B08E-2983-402B-8490-ED7FA8B23EAA}" type="datetime1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7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068B-01DD-4B02-9472-0E12BE841E03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093BE-A2E1-4B3D-960D-BB440245C485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Masters of Science in Business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1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18851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FC039-2C2B-4FA5-8816-9559EDFCDBAB}" type="datetime1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3591" y="6356350"/>
            <a:ext cx="574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Joe Brady | University of Notre Dame | Masters of Science in Business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68676" y="6356350"/>
            <a:ext cx="1885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C0AA97-7B15-4FB2-A10B-48D608E52457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76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6EEC-93A4-778D-0E5B-5C31DB2CA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8277"/>
            <a:ext cx="9144000" cy="2387600"/>
          </a:xfrm>
        </p:spPr>
        <p:txBody>
          <a:bodyPr/>
          <a:lstStyle/>
          <a:p>
            <a:r>
              <a:rPr lang="en-US" dirty="0"/>
              <a:t>Predicting Animal Shelter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EBA5B-EC1E-4243-2DA5-2A01E3E0B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37952"/>
            <a:ext cx="9144000" cy="1655762"/>
          </a:xfrm>
        </p:spPr>
        <p:txBody>
          <a:bodyPr/>
          <a:lstStyle/>
          <a:p>
            <a:r>
              <a:rPr lang="en-US" dirty="0"/>
              <a:t>Joe Brady</a:t>
            </a:r>
          </a:p>
          <a:p>
            <a:r>
              <a:rPr lang="en-US" dirty="0"/>
              <a:t>MSBA – Machine Learning</a:t>
            </a:r>
          </a:p>
          <a:p>
            <a:r>
              <a:rPr lang="en-US" dirty="0"/>
              <a:t>Final Project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78B85-CD34-5736-2CAE-B6895BD2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2399-6D69-161A-8C9D-2D817D459408}"/>
              </a:ext>
            </a:extLst>
          </p:cNvPr>
          <p:cNvSpPr/>
          <p:nvPr/>
        </p:nvSpPr>
        <p:spPr>
          <a:xfrm>
            <a:off x="2505205" y="4121064"/>
            <a:ext cx="400833" cy="2462626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79B8C-063A-71D9-23B0-1B5BA786D295}"/>
              </a:ext>
            </a:extLst>
          </p:cNvPr>
          <p:cNvSpPr/>
          <p:nvPr/>
        </p:nvSpPr>
        <p:spPr>
          <a:xfrm>
            <a:off x="3139204" y="4530386"/>
            <a:ext cx="400833" cy="2053304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54433-3C52-8A72-490A-3BAFCF7D4CFA}"/>
              </a:ext>
            </a:extLst>
          </p:cNvPr>
          <p:cNvSpPr/>
          <p:nvPr/>
        </p:nvSpPr>
        <p:spPr>
          <a:xfrm rot="19046737">
            <a:off x="6723882" y="4924241"/>
            <a:ext cx="400833" cy="1550384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ED209-4226-517D-19E9-108DD223D2BF}"/>
              </a:ext>
            </a:extLst>
          </p:cNvPr>
          <p:cNvSpPr/>
          <p:nvPr/>
        </p:nvSpPr>
        <p:spPr>
          <a:xfrm>
            <a:off x="4407202" y="5490506"/>
            <a:ext cx="400833" cy="1093184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E81F02-F558-1455-ED05-04582379FDD0}"/>
              </a:ext>
            </a:extLst>
          </p:cNvPr>
          <p:cNvSpPr/>
          <p:nvPr/>
        </p:nvSpPr>
        <p:spPr>
          <a:xfrm>
            <a:off x="5041202" y="5886746"/>
            <a:ext cx="400833" cy="696944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Puppy 2 with solid fill">
            <a:extLst>
              <a:ext uri="{FF2B5EF4-FFF2-40B4-BE49-F238E27FC236}">
                <a16:creationId xmlns:a16="http://schemas.microsoft.com/office/drawing/2014/main" id="{D967D776-79AE-BA2B-8833-7EF7418C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581773" y="3738286"/>
            <a:ext cx="3475318" cy="3421124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2EFF29C-6FE0-B52D-1563-4FFC8CE101E4}"/>
              </a:ext>
            </a:extLst>
          </p:cNvPr>
          <p:cNvSpPr/>
          <p:nvPr/>
        </p:nvSpPr>
        <p:spPr>
          <a:xfrm rot="20028783" flipH="1">
            <a:off x="10254767" y="2670519"/>
            <a:ext cx="1884124" cy="926926"/>
          </a:xfrm>
          <a:prstGeom prst="wedgeEllipseCallou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Drop It!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E46F18-A135-034C-4504-8ED5B51E87E8}"/>
              </a:ext>
            </a:extLst>
          </p:cNvPr>
          <p:cNvSpPr/>
          <p:nvPr/>
        </p:nvSpPr>
        <p:spPr>
          <a:xfrm rot="19046737">
            <a:off x="7140514" y="5994107"/>
            <a:ext cx="400833" cy="318271"/>
          </a:xfrm>
          <a:prstGeom prst="rect">
            <a:avLst/>
          </a:prstGeom>
          <a:solidFill>
            <a:srgbClr val="BEC5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20B180-822F-C0AA-5945-6D011D8B985D}"/>
              </a:ext>
            </a:extLst>
          </p:cNvPr>
          <p:cNvGrpSpPr/>
          <p:nvPr/>
        </p:nvGrpSpPr>
        <p:grpSpPr>
          <a:xfrm>
            <a:off x="1674312" y="564936"/>
            <a:ext cx="1068889" cy="1077956"/>
            <a:chOff x="1674312" y="602514"/>
            <a:chExt cx="1068889" cy="1077956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932C8217-3437-41CB-4AFB-8088621FF877}"/>
                </a:ext>
              </a:extLst>
            </p:cNvPr>
            <p:cNvSpPr/>
            <p:nvPr/>
          </p:nvSpPr>
          <p:spPr>
            <a:xfrm rot="5400000">
              <a:off x="2010428" y="618889"/>
              <a:ext cx="749147" cy="716398"/>
            </a:xfrm>
            <a:prstGeom prst="corner">
              <a:avLst>
                <a:gd name="adj1" fmla="val 13976"/>
                <a:gd name="adj2" fmla="val 14565"/>
              </a:avLst>
            </a:prstGeom>
            <a:solidFill>
              <a:srgbClr val="BEC5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-Shape 14">
              <a:extLst>
                <a:ext uri="{FF2B5EF4-FFF2-40B4-BE49-F238E27FC236}">
                  <a16:creationId xmlns:a16="http://schemas.microsoft.com/office/drawing/2014/main" id="{92B4BFED-89EB-2751-F42E-7DC44090A514}"/>
                </a:ext>
              </a:extLst>
            </p:cNvPr>
            <p:cNvSpPr/>
            <p:nvPr/>
          </p:nvSpPr>
          <p:spPr>
            <a:xfrm rot="5400000">
              <a:off x="1657937" y="947698"/>
              <a:ext cx="749147" cy="716398"/>
            </a:xfrm>
            <a:prstGeom prst="corner">
              <a:avLst>
                <a:gd name="adj1" fmla="val 13976"/>
                <a:gd name="adj2" fmla="val 14565"/>
              </a:avLst>
            </a:prstGeom>
            <a:solidFill>
              <a:srgbClr val="BEC5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00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0587-18B2-1E45-32A6-276E3079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gamma deviance?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4007A-041E-25CC-6C37-CE27F0A2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FA3A-6CF0-CD15-1B1E-90D80CA2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This shrugging old man : r/photoshopbattles">
            <a:extLst>
              <a:ext uri="{FF2B5EF4-FFF2-40B4-BE49-F238E27FC236}">
                <a16:creationId xmlns:a16="http://schemas.microsoft.com/office/drawing/2014/main" id="{49C67FF7-8178-1F4A-B508-93A4689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16" y="1438045"/>
            <a:ext cx="53383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907B9-6C10-03AC-A888-20F71F8B9FB9}"/>
              </a:ext>
            </a:extLst>
          </p:cNvPr>
          <p:cNvSpPr txBox="1">
            <a:spLocks/>
          </p:cNvSpPr>
          <p:nvPr/>
        </p:nvSpPr>
        <p:spPr>
          <a:xfrm>
            <a:off x="990600" y="1727505"/>
            <a:ext cx="5485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for datasets with response variables greater than 0 and right skew</a:t>
            </a:r>
          </a:p>
          <a:p>
            <a:pPr lvl="1"/>
            <a:r>
              <a:rPr lang="en-US" sz="2000" dirty="0"/>
              <a:t>wait times, insurance payouts, and shelter stays</a:t>
            </a:r>
          </a:p>
          <a:p>
            <a:pPr lvl="1"/>
            <a:r>
              <a:rPr lang="en-US" sz="2000" dirty="0"/>
              <a:t>Fails for data that is extremely right-skewed </a:t>
            </a:r>
          </a:p>
          <a:p>
            <a:r>
              <a:rPr lang="en-US" dirty="0"/>
              <a:t>Null deviance – deviance if we just used the mean value of the response variable to guess</a:t>
            </a:r>
          </a:p>
          <a:p>
            <a:r>
              <a:rPr lang="en-US" dirty="0"/>
              <a:t>My model’s test deviance is 52% better than null – 52% better than a basic guess using the mean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840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33CF-BE90-6244-D922-325E8B25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impactful features for the gamma deviance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80168-B5CA-064D-9B19-3184AC85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6FDAE-578E-E890-B0EA-438934E1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C5DD4C-F363-0A66-14CF-A0A8FA259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8" b="49120"/>
          <a:stretch>
            <a:fillRect/>
          </a:stretch>
        </p:blipFill>
        <p:spPr bwMode="auto">
          <a:xfrm>
            <a:off x="890554" y="1232034"/>
            <a:ext cx="6090271" cy="52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A1650-8140-EEBD-CFAA-0CE2E92AEAF7}"/>
              </a:ext>
            </a:extLst>
          </p:cNvPr>
          <p:cNvSpPr txBox="1">
            <a:spLocks/>
          </p:cNvSpPr>
          <p:nvPr/>
        </p:nvSpPr>
        <p:spPr>
          <a:xfrm>
            <a:off x="6725998" y="1544189"/>
            <a:ext cx="47227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older animals have longer stays</a:t>
            </a:r>
          </a:p>
          <a:p>
            <a:r>
              <a:rPr lang="en-US" dirty="0"/>
              <a:t>dogs are adopted quicker than cats</a:t>
            </a:r>
          </a:p>
          <a:p>
            <a:r>
              <a:rPr lang="en-US" dirty="0"/>
              <a:t>non-injured animals are adopted quicker</a:t>
            </a:r>
          </a:p>
          <a:p>
            <a:r>
              <a:rPr lang="en-US" dirty="0"/>
              <a:t>previously homed pets (‘owner surrender’) are adopted faster than strays</a:t>
            </a:r>
          </a:p>
          <a:p>
            <a:r>
              <a:rPr lang="en-US" dirty="0"/>
              <a:t>pit bulls and labs stay longer, and purebreds are adopted quicker</a:t>
            </a:r>
          </a:p>
          <a:p>
            <a:r>
              <a:rPr lang="en-US" dirty="0"/>
              <a:t>black coated animals stay longer</a:t>
            </a:r>
          </a:p>
        </p:txBody>
      </p:sp>
    </p:spTree>
    <p:extLst>
      <p:ext uri="{BB962C8B-B14F-4D97-AF65-F5344CB8AC3E}">
        <p14:creationId xmlns:p14="http://schemas.microsoft.com/office/powerpoint/2010/main" val="307844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23E5-2A9A-9A9F-8B41-A94613BD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FDCA-B3FA-FCA0-E569-5F547505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impactful features for the gamma deviance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DBAE1-4C9E-EB68-68D8-F87197C9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8C446-7D0B-1F9E-428D-3ABE7E6E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CA0338-B9A6-BF9F-36BB-5D2FFBC6F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7" r="9258" b="4485"/>
          <a:stretch>
            <a:fillRect/>
          </a:stretch>
        </p:blipFill>
        <p:spPr bwMode="auto">
          <a:xfrm>
            <a:off x="847026" y="1260606"/>
            <a:ext cx="6564775" cy="519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2261-5EA7-5A9D-2B0F-4130E18FB0A8}"/>
              </a:ext>
            </a:extLst>
          </p:cNvPr>
          <p:cNvSpPr txBox="1">
            <a:spLocks/>
          </p:cNvSpPr>
          <p:nvPr/>
        </p:nvSpPr>
        <p:spPr>
          <a:xfrm>
            <a:off x="6725998" y="1544189"/>
            <a:ext cx="47227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grey animals adopted quicker</a:t>
            </a:r>
          </a:p>
          <a:p>
            <a:r>
              <a:rPr lang="en-US" dirty="0"/>
              <a:t>dachshunds adopted quicker</a:t>
            </a:r>
          </a:p>
          <a:p>
            <a:r>
              <a:rPr lang="en-US" dirty="0"/>
              <a:t>boxers, bulldogs, staffies stay longer</a:t>
            </a:r>
          </a:p>
          <a:p>
            <a:r>
              <a:rPr lang="en-US" dirty="0"/>
              <a:t>rabbits stay longer</a:t>
            </a:r>
          </a:p>
          <a:p>
            <a:r>
              <a:rPr lang="en-US" dirty="0"/>
              <a:t>animals that are sick upon intake are adopted quicker</a:t>
            </a:r>
          </a:p>
        </p:txBody>
      </p:sp>
    </p:spTree>
    <p:extLst>
      <p:ext uri="{BB962C8B-B14F-4D97-AF65-F5344CB8AC3E}">
        <p14:creationId xmlns:p14="http://schemas.microsoft.com/office/powerpoint/2010/main" val="271539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1124-EC4C-2DFF-02F1-EE7CEAF8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the gamma deviance model predict for my dog, Athena?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2A388-05DD-968F-AA95-58CDFB6F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B7CF-9CE8-FB5D-D33E-19FA4C86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dog&#10;&#10;AI-generated content may be incorrect.">
            <a:extLst>
              <a:ext uri="{FF2B5EF4-FFF2-40B4-BE49-F238E27FC236}">
                <a16:creationId xmlns:a16="http://schemas.microsoft.com/office/drawing/2014/main" id="{00F934C9-0B1D-CA59-1EC6-378F46BE8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14" y="1228813"/>
            <a:ext cx="4102031" cy="51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A90A-A0D4-D67C-F1AA-BBD2CB3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Athena</a:t>
            </a:r>
          </a:p>
        </p:txBody>
      </p:sp>
      <p:pic>
        <p:nvPicPr>
          <p:cNvPr id="7" name="Content Placeholder 6" descr="A dog lying on a couch&#10;&#10;AI-generated content may be incorrect.">
            <a:extLst>
              <a:ext uri="{FF2B5EF4-FFF2-40B4-BE49-F238E27FC236}">
                <a16:creationId xmlns:a16="http://schemas.microsoft.com/office/drawing/2014/main" id="{11CC8171-DE34-E314-D4BB-F470005A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7" y="1245732"/>
            <a:ext cx="3832963" cy="51106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4002A-F6E6-3FA9-5763-F6A3375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2D1C8-7695-1627-A31F-B2143B1B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5556-16EC-7BB3-8073-0EE79946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</p:txBody>
      </p:sp>
      <p:pic>
        <p:nvPicPr>
          <p:cNvPr id="7" name="Content Placeholder 6" descr="A dog lying on the floor&#10;&#10;AI-generated content may be incorrect.">
            <a:extLst>
              <a:ext uri="{FF2B5EF4-FFF2-40B4-BE49-F238E27FC236}">
                <a16:creationId xmlns:a16="http://schemas.microsoft.com/office/drawing/2014/main" id="{4FEBC4ED-10B0-AC35-5BD9-7D5A01155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80" y="1263953"/>
            <a:ext cx="2906038" cy="51662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0CF1C-FA18-D25D-052D-5B5883C2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032AB-FEC1-A2C1-9D99-81BA216B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8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ABC4-E6CD-4867-C398-8E6C1018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</p:txBody>
      </p:sp>
      <p:pic>
        <p:nvPicPr>
          <p:cNvPr id="7" name="Content Placeholder 6" descr="A dog lying on its back on a rug&#10;&#10;AI-generated content may be incorrect.">
            <a:extLst>
              <a:ext uri="{FF2B5EF4-FFF2-40B4-BE49-F238E27FC236}">
                <a16:creationId xmlns:a16="http://schemas.microsoft.com/office/drawing/2014/main" id="{50870FBE-E927-E8FA-76D0-757BF415D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52523-CA96-9617-B368-90DA219A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21B83-77B8-704D-FBBC-1609A000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78A-E8AC-A481-C62A-258E304A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 </a:t>
            </a:r>
          </a:p>
        </p:txBody>
      </p:sp>
      <p:pic>
        <p:nvPicPr>
          <p:cNvPr id="7" name="Content Placeholder 6" descr="A dog wearing a blue hat&#10;&#10;AI-generated content may be incorrect.">
            <a:extLst>
              <a:ext uri="{FF2B5EF4-FFF2-40B4-BE49-F238E27FC236}">
                <a16:creationId xmlns:a16="http://schemas.microsoft.com/office/drawing/2014/main" id="{BF4DC59D-1166-BDD5-9A8A-5C277DF8F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7" y="1245732"/>
            <a:ext cx="3832963" cy="51106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3BAFB-3475-D91F-CA13-529E3E1D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D1DBF-8728-7F4E-1BAE-20EA53A2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1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7C02-3D12-3834-1964-4B9259E8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270921-6C47-FB57-8EFE-A37E8A9AD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1" y="1321652"/>
            <a:ext cx="2832017" cy="50346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D6097-9188-5D74-7E7D-492AFB5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9EED6-ACCB-6663-AE28-0C5E1D34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5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B013-E90F-3B4B-D4FA-29B534A9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Athena into the model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0A61FF-A532-BC6A-C483-8037643AB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43" y="1249905"/>
            <a:ext cx="2893512" cy="51440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7ABE4-7EA7-6588-01EA-9F725E3B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66A44-DE3D-5B3A-7F4A-F18E255F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F2F-D3E5-BD17-A117-1E57E2D9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F009-7025-31F9-6E72-D8D0ADB3B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869" y="1443709"/>
            <a:ext cx="3157604" cy="7182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Fit </a:t>
            </a:r>
            <a:r>
              <a:rPr lang="en-US" dirty="0" err="1"/>
              <a:t>inspo</a:t>
            </a:r>
            <a:r>
              <a:rPr lang="en-US" dirty="0"/>
              <a:t>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AEE1B-C52F-699F-2E6F-095AB7F1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B77ED-91D9-2D2F-A820-A3EBCD0C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4A536D-7223-5C2C-99C6-FA5AF2A0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06266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11362-09BA-30CA-C5CC-37B30C4D96FB}"/>
              </a:ext>
            </a:extLst>
          </p:cNvPr>
          <p:cNvSpPr txBox="1">
            <a:spLocks/>
          </p:cNvSpPr>
          <p:nvPr/>
        </p:nvSpPr>
        <p:spPr>
          <a:xfrm>
            <a:off x="5147671" y="1443709"/>
            <a:ext cx="3157604" cy="71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Billy Crystal</a:t>
            </a:r>
          </a:p>
        </p:txBody>
      </p:sp>
    </p:spTree>
    <p:extLst>
      <p:ext uri="{BB962C8B-B14F-4D97-AF65-F5344CB8AC3E}">
        <p14:creationId xmlns:p14="http://schemas.microsoft.com/office/powerpoint/2010/main" val="24044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0178-5497-17B1-D567-89DD82BE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Athena’s predicted shelter stay based on the gamma deviance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4AB9-03A8-62D3-1562-A632D5773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1" y="1524000"/>
            <a:ext cx="6261097" cy="4652963"/>
          </a:xfrm>
        </p:spPr>
        <p:txBody>
          <a:bodyPr/>
          <a:lstStyle/>
          <a:p>
            <a:r>
              <a:rPr lang="en-US" dirty="0"/>
              <a:t>Athena’s breeds increased her predicted stay significantly, as well as being a mixed breed</a:t>
            </a:r>
          </a:p>
          <a:p>
            <a:pPr lvl="1"/>
            <a:r>
              <a:rPr lang="en-US" dirty="0"/>
              <a:t>not being a pit bull decreased her predicted stay</a:t>
            </a:r>
          </a:p>
          <a:p>
            <a:r>
              <a:rPr lang="en-US" dirty="0"/>
              <a:t> her older age predicted a longer stay</a:t>
            </a:r>
          </a:p>
          <a:p>
            <a:r>
              <a:rPr lang="en-US" dirty="0"/>
              <a:t>2023, Nov, &amp; Friday predict a longer stay</a:t>
            </a:r>
          </a:p>
          <a:p>
            <a:endParaRPr lang="en-US" dirty="0"/>
          </a:p>
          <a:p>
            <a:r>
              <a:rPr lang="en-US" dirty="0"/>
              <a:t>Predicted shelter stay: 4.9 days</a:t>
            </a:r>
          </a:p>
          <a:p>
            <a:r>
              <a:rPr lang="en-US" dirty="0"/>
              <a:t>Actual shelter stay: ~298 days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Conclusion: The model is PERFECT and the World is WRONG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9CA1D-E4F3-CBDC-5E9D-FA9070E2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918F8-41E0-741C-6B9A-899C0D99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5B4B9A-D31B-FDBA-56D1-DD1258F0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04912"/>
            <a:ext cx="4254500" cy="52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0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FB0E-4693-CF6B-3948-E02FEAF3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my friends’ pet cat, Mr. Chocolate Milk Mustache Face? </a:t>
            </a: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DD59F-C9A8-3058-DD7C-5DB33078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98D9E-2C4A-3B40-26AB-AAA9B75F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C3656-20A0-9E6C-CF28-FC76E1CD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01" y="1255822"/>
            <a:ext cx="3825396" cy="51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98B9-6085-CDD4-68E4-FD2886352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AA2E-BA70-EF61-9A50-18E955E7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Choccy’s predicted shelter stay based on the gamma deviance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B057-7F15-22A3-8E64-AE1E0ACF9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1" y="1524000"/>
            <a:ext cx="6261097" cy="4652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Choccy’s age is the strongest factor, increasing his predicted stay</a:t>
            </a:r>
          </a:p>
          <a:p>
            <a:r>
              <a:rPr lang="en-US" dirty="0"/>
              <a:t>Not being a pit-bull decreased expected stay, while being a cat increased it</a:t>
            </a:r>
          </a:p>
          <a:p>
            <a:r>
              <a:rPr lang="en-US" dirty="0"/>
              <a:t>Not being an owner surrender increased expected stay</a:t>
            </a:r>
          </a:p>
          <a:p>
            <a:r>
              <a:rPr lang="en-US" dirty="0"/>
              <a:t>Outcome month of Feb, weekday Sunday decreased expected stay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Predicted shelter stay: 4.17 days</a:t>
            </a:r>
          </a:p>
          <a:p>
            <a:r>
              <a:rPr lang="en-US" dirty="0"/>
              <a:t>Actual shelter stay: ~62 days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In general, </a:t>
            </a:r>
            <a:r>
              <a:rPr lang="en-US"/>
              <a:t>the model </a:t>
            </a:r>
            <a:r>
              <a:rPr lang="en-US" dirty="0"/>
              <a:t>does not handle outliers very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6CE50-628D-DBB9-68CB-CF6D2F2B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E22B-A237-E47B-767F-46AA7728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7AC00A-8BA2-5FB8-6FFD-D0784EFAA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3" y="1239469"/>
            <a:ext cx="4234688" cy="521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8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88CF-4351-B07E-A172-E1DAB901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3 looks only to identify the strongest factors that predict adoption. These are the strongest factors that predict an adoption outcome (top 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4793-5130-421F-8D0E-FA295F40F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78" y="1243717"/>
            <a:ext cx="4915422" cy="47938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sterilization predicts adoption</a:t>
            </a:r>
          </a:p>
          <a:p>
            <a:pPr lvl="1"/>
            <a:r>
              <a:rPr lang="en-US" dirty="0"/>
              <a:t>shelter policy?</a:t>
            </a:r>
          </a:p>
          <a:p>
            <a:r>
              <a:rPr lang="en-US" dirty="0"/>
              <a:t>longer shelter stay predicts adoption</a:t>
            </a:r>
          </a:p>
          <a:p>
            <a:pPr lvl="1"/>
            <a:r>
              <a:rPr lang="en-US" dirty="0"/>
              <a:t>non-adoption outcomes happen quickly</a:t>
            </a:r>
          </a:p>
          <a:p>
            <a:r>
              <a:rPr lang="en-US" dirty="0"/>
              <a:t>previously homed animals more likely to be adopted</a:t>
            </a:r>
          </a:p>
          <a:p>
            <a:pPr lvl="1"/>
            <a:r>
              <a:rPr lang="en-US" dirty="0"/>
              <a:t>‘intake type: owner surrender’</a:t>
            </a:r>
          </a:p>
          <a:p>
            <a:r>
              <a:rPr lang="en-US" dirty="0"/>
              <a:t>cats and dogs both are less likely to be adopted, wildlife no adopted</a:t>
            </a:r>
          </a:p>
          <a:p>
            <a:pPr lvl="1"/>
            <a:r>
              <a:rPr lang="en-US" dirty="0"/>
              <a:t>other animals (birds, rabbits) skew</a:t>
            </a:r>
          </a:p>
          <a:p>
            <a:pPr lvl="1"/>
            <a:r>
              <a:rPr lang="en-US" dirty="0"/>
              <a:t>wildlife never adopted</a:t>
            </a:r>
          </a:p>
          <a:p>
            <a:r>
              <a:rPr lang="en-US" dirty="0"/>
              <a:t>females more likely to be adopted</a:t>
            </a:r>
          </a:p>
          <a:p>
            <a:r>
              <a:rPr lang="en-US" dirty="0"/>
              <a:t>pit bulls are again unfavored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6578-4F15-BBF6-E71A-53D28F2B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9657B-3726-BC4E-C91A-5D932E81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A2B93B-9F42-8F76-A794-85EA77224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1" b="51416"/>
          <a:stretch>
            <a:fillRect/>
          </a:stretch>
        </p:blipFill>
        <p:spPr bwMode="auto">
          <a:xfrm>
            <a:off x="858400" y="1243718"/>
            <a:ext cx="5521678" cy="47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2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EA75-D030-F32A-CFFA-E9DC7A57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029B-BBEA-F3DF-5AE9-4078C62D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factors that predict an adoption outcome (21-40)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4B7C1-9CE0-A3E4-6A34-4710D528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6A8A7-264C-FE0F-EE88-66DD848A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B11E15-7252-CF45-9A87-2D58EFD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8" r="13381" b="4747"/>
          <a:stretch>
            <a:fillRect/>
          </a:stretch>
        </p:blipFill>
        <p:spPr bwMode="auto">
          <a:xfrm>
            <a:off x="838200" y="1388487"/>
            <a:ext cx="5600177" cy="46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C8457A-7817-73B7-DF2E-AF1D53F71B49}"/>
              </a:ext>
            </a:extLst>
          </p:cNvPr>
          <p:cNvSpPr txBox="1">
            <a:spLocks/>
          </p:cNvSpPr>
          <p:nvPr/>
        </p:nvSpPr>
        <p:spPr>
          <a:xfrm>
            <a:off x="6438377" y="1322032"/>
            <a:ext cx="4915422" cy="47938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chihuahuas and labs are slightly more likely to be adopted, while shih tzus are much less likely</a:t>
            </a:r>
          </a:p>
          <a:p>
            <a:r>
              <a:rPr lang="en-US" dirty="0"/>
              <a:t>bats are NEVER adopted, while rabbits are more likely</a:t>
            </a:r>
          </a:p>
          <a:p>
            <a:r>
              <a:rPr lang="en-US" dirty="0"/>
              <a:t> orange and point colored animals are more likely to be adopted</a:t>
            </a:r>
          </a:p>
          <a:p>
            <a:pPr lvl="1"/>
            <a:r>
              <a:rPr lang="en-US" dirty="0"/>
              <a:t>point coat example: Siamese cat</a:t>
            </a:r>
          </a:p>
          <a:p>
            <a:r>
              <a:rPr lang="en-US" dirty="0"/>
              <a:t>male animals are somewhat less likely to be adopted</a:t>
            </a:r>
          </a:p>
          <a:p>
            <a:r>
              <a:rPr lang="en-US" dirty="0"/>
              <a:t>sick animals are somewhat less likely to be adopted</a:t>
            </a:r>
          </a:p>
          <a:p>
            <a:pPr lvl="1"/>
            <a:r>
              <a:rPr lang="en-US" dirty="0"/>
              <a:t>large range of impact</a:t>
            </a:r>
          </a:p>
        </p:txBody>
      </p:sp>
    </p:spTree>
    <p:extLst>
      <p:ext uri="{BB962C8B-B14F-4D97-AF65-F5344CB8AC3E}">
        <p14:creationId xmlns:p14="http://schemas.microsoft.com/office/powerpoint/2010/main" val="36520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03CD-1426-417E-1388-719652D7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5B97-D5EA-A1C3-21F0-C9DA5B02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better shelter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8512-B047-0F88-F89D-014107AA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Prioritize efforts for less desirable animals</a:t>
            </a:r>
          </a:p>
          <a:p>
            <a:pPr lvl="1"/>
            <a:r>
              <a:rPr lang="en-US" dirty="0"/>
              <a:t>pit bulls, black coat animals, bulldogs, boxers, older animals, males</a:t>
            </a:r>
          </a:p>
          <a:p>
            <a:r>
              <a:rPr lang="en-US" dirty="0"/>
              <a:t>Focus on basic training and socialization for strays</a:t>
            </a:r>
          </a:p>
          <a:p>
            <a:pPr lvl="1"/>
            <a:r>
              <a:rPr lang="en-US" dirty="0"/>
              <a:t>animals homed previously and used to people have better outcomes</a:t>
            </a:r>
          </a:p>
          <a:p>
            <a:r>
              <a:rPr lang="en-US" dirty="0"/>
              <a:t>Promote rabbits as pets, as rabbits tend to stay in a shelter longer</a:t>
            </a:r>
          </a:p>
          <a:p>
            <a:r>
              <a:rPr lang="en-US" dirty="0"/>
              <a:t>Consider introducing a wildlife rehabilitation &amp; </a:t>
            </a:r>
            <a:r>
              <a:rPr lang="en-US"/>
              <a:t>release program, </a:t>
            </a:r>
            <a:r>
              <a:rPr lang="en-US" dirty="0"/>
              <a:t>as wildlife that end up in the animal shelter are almost </a:t>
            </a:r>
            <a:r>
              <a:rPr lang="en-US"/>
              <a:t>always euthanized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905B4-77B3-51EA-E738-C45C04E8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97ED1-4350-7547-A5D4-1C76C644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60AF-C2D3-F396-A626-749BD7B3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time, there are a few more things I would have liked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7D2E-ACD1-9DB9-BB76-8BC6F6EE5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 to group animals and see trends</a:t>
            </a:r>
          </a:p>
          <a:p>
            <a:r>
              <a:rPr lang="en-US" dirty="0"/>
              <a:t>Modeling for just dogs and cats, who make up most of the dataset, and whose results people probably care about the most</a:t>
            </a:r>
          </a:p>
          <a:p>
            <a:r>
              <a:rPr lang="en-US" dirty="0"/>
              <a:t>Deal with more issues in the dataset</a:t>
            </a:r>
          </a:p>
          <a:p>
            <a:pPr lvl="1"/>
            <a:r>
              <a:rPr lang="en-US" dirty="0"/>
              <a:t>collinearity: e.g. animal type and breed, age and intake conditions (neonatal)</a:t>
            </a:r>
          </a:p>
          <a:p>
            <a:pPr lvl="1"/>
            <a:r>
              <a:rPr lang="en-US" dirty="0"/>
              <a:t>group breeds and coat colors into buckets for a more streamlined model</a:t>
            </a:r>
          </a:p>
          <a:p>
            <a:r>
              <a:rPr lang="en-US" dirty="0"/>
              <a:t>Remove time components from the model</a:t>
            </a:r>
          </a:p>
          <a:p>
            <a:pPr lvl="1"/>
            <a:r>
              <a:rPr lang="en-US" dirty="0"/>
              <a:t>It would be more meaningful to simply visualize these trends aggregated over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C59AA-F9EE-E464-B613-525A644E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55D5F-EB93-E783-AE74-43ABD966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6A59-51BD-5163-D2A1-0E3F44B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Dog House with solid fill">
            <a:extLst>
              <a:ext uri="{FF2B5EF4-FFF2-40B4-BE49-F238E27FC236}">
                <a16:creationId xmlns:a16="http://schemas.microsoft.com/office/drawing/2014/main" id="{83B147F3-F7D3-D4C4-D2A0-0E1A1C3A3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155" y="1218156"/>
            <a:ext cx="4421688" cy="44216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9B4EB-6B7F-B549-B0E1-F8771D44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Joe Brady | University of Notre Dame | MS Business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2AE-4C6E-97F9-A3DD-B4B7102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27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4D730C-5759-879C-3F90-2773DF2B9D66}"/>
              </a:ext>
            </a:extLst>
          </p:cNvPr>
          <p:cNvSpPr txBox="1">
            <a:spLocks/>
          </p:cNvSpPr>
          <p:nvPr/>
        </p:nvSpPr>
        <p:spPr>
          <a:xfrm>
            <a:off x="4171167" y="5231160"/>
            <a:ext cx="3832965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Consider adopting an animal once that signing bonus cashes!</a:t>
            </a:r>
          </a:p>
        </p:txBody>
      </p:sp>
    </p:spTree>
    <p:extLst>
      <p:ext uri="{BB962C8B-B14F-4D97-AF65-F5344CB8AC3E}">
        <p14:creationId xmlns:p14="http://schemas.microsoft.com/office/powerpoint/2010/main" val="144461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9C77-950C-F217-597B-3FD13E5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many pets are not adopted or spend too long waiting in the shelter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5428-9157-5F10-6C9C-61009B48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all know that some breeds are stereotypically favored (labradors), while some are not (pit bulls)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people usually want puppies over senior dogs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 powerful are these factors? What else plays a role? Coat color? Time of year?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73CB-DF5A-E180-A486-D9118198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81EE-A625-89F6-E1E0-6EE9D5E4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3407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9A1E-E1C6-B8E8-274B-AE3B1C92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framed this problem as 3 questions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7862-62C2-D039-66FB-F4677A5B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Aft>
                <a:spcPts val="2800"/>
              </a:spcAft>
              <a:buFont typeface="+mj-lt"/>
              <a:buAutoNum type="arabicPeriod"/>
            </a:pPr>
            <a:r>
              <a:rPr lang="en-US" dirty="0"/>
              <a:t>Predict the outcome of an animal (adoption, return to owner, transfer, or euthanasia)</a:t>
            </a:r>
          </a:p>
          <a:p>
            <a:pPr marL="514350" indent="-514350">
              <a:spcAft>
                <a:spcPts val="2800"/>
              </a:spcAft>
              <a:buFont typeface="+mj-lt"/>
              <a:buAutoNum type="arabicPeriod"/>
            </a:pPr>
            <a:r>
              <a:rPr lang="en-US" sz="2400" dirty="0"/>
              <a:t>Predict the </a:t>
            </a:r>
            <a:r>
              <a:rPr lang="en-US" dirty="0"/>
              <a:t>time it takes for an animal to be adopted</a:t>
            </a:r>
          </a:p>
          <a:p>
            <a:pPr marL="514350" indent="-514350">
              <a:spcAft>
                <a:spcPts val="2800"/>
              </a:spcAft>
              <a:buFont typeface="+mj-lt"/>
              <a:buAutoNum type="arabicPeriod"/>
            </a:pPr>
            <a:r>
              <a:rPr lang="en-US" sz="2400" dirty="0"/>
              <a:t>Identif</a:t>
            </a:r>
            <a:r>
              <a:rPr lang="en-US" dirty="0"/>
              <a:t>y what are the strongest factors that make an animal more or less likely to be adopted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B47D5-7726-6CAA-1805-C66D6D27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5012C-1360-C92B-8A5D-FE5A4BD0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40624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7B6B8-67BD-4F38-A775-B31E28CC5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7221-7C33-B4DB-FD15-B246D1F2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framed this problem as 3 questions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F352B-6E92-AD9A-9984-33A5A1C5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Predict the outcome of an animal (adoption, return to owner, transfer, or euthanasia)</a:t>
            </a:r>
          </a:p>
          <a:p>
            <a:pPr lvl="2"/>
            <a:r>
              <a:rPr lang="en-US" sz="2200" dirty="0"/>
              <a:t>Tuned </a:t>
            </a:r>
            <a:r>
              <a:rPr lang="en-US" sz="2200" dirty="0" err="1"/>
              <a:t>XGBoost</a:t>
            </a:r>
            <a:r>
              <a:rPr lang="en-US" sz="2200" dirty="0"/>
              <a:t> multiclass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Predict the </a:t>
            </a:r>
            <a:r>
              <a:rPr lang="en-US" dirty="0"/>
              <a:t>time it takes for an animal to be adopted</a:t>
            </a:r>
          </a:p>
          <a:p>
            <a:pPr lvl="2"/>
            <a:r>
              <a:rPr lang="en-US" sz="2200" dirty="0"/>
              <a:t>Tuned </a:t>
            </a:r>
            <a:r>
              <a:rPr lang="en-US" sz="2200" dirty="0" err="1"/>
              <a:t>XGBoost</a:t>
            </a:r>
            <a:r>
              <a:rPr lang="en-US" sz="2200" dirty="0"/>
              <a:t> gamma deviance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</a:t>
            </a:r>
            <a:r>
              <a:rPr lang="en-US" dirty="0"/>
              <a:t>y what are the strongest factors that make an animal more or less likely to be adopted</a:t>
            </a:r>
          </a:p>
          <a:p>
            <a:pPr lvl="2"/>
            <a:r>
              <a:rPr lang="en-US" sz="2200" dirty="0"/>
              <a:t>non-tuned </a:t>
            </a:r>
            <a:r>
              <a:rPr lang="en-US" sz="2200" dirty="0" err="1"/>
              <a:t>XGBoost</a:t>
            </a:r>
            <a:r>
              <a:rPr lang="en-US" sz="2200" dirty="0"/>
              <a:t> 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5F27-9957-2432-277D-85AD7A1E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726C-4789-9596-F745-B5F69BBF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35172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F97B-B350-5784-FC4F-7CAB5EAD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 I used was from the Austin Animal Center, from 2013-2025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69729-C140-36AD-E2BE-0DA466E2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27505"/>
            <a:ext cx="470143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65,000 Duplicate animals</a:t>
            </a:r>
          </a:p>
          <a:p>
            <a:pPr lvl="1"/>
            <a:r>
              <a:rPr lang="en-US" dirty="0"/>
              <a:t>Similar data, but conflicting entries</a:t>
            </a:r>
          </a:p>
          <a:p>
            <a:pPr lvl="1"/>
            <a:r>
              <a:rPr lang="en-US" dirty="0"/>
              <a:t>entry error, or returning animal?</a:t>
            </a:r>
          </a:p>
          <a:p>
            <a:r>
              <a:rPr lang="en-US" dirty="0"/>
              <a:t>No behavioral data</a:t>
            </a:r>
          </a:p>
          <a:p>
            <a:pPr lvl="1"/>
            <a:r>
              <a:rPr lang="en-US" dirty="0"/>
              <a:t>likely a strong factor for adoption outcomes</a:t>
            </a:r>
          </a:p>
          <a:p>
            <a:r>
              <a:rPr lang="en-US" dirty="0"/>
              <a:t>Data is only from one location</a:t>
            </a:r>
          </a:p>
          <a:p>
            <a:pPr lvl="1"/>
            <a:r>
              <a:rPr lang="en-US" dirty="0"/>
              <a:t>model generalization might be limited</a:t>
            </a:r>
          </a:p>
          <a:p>
            <a:pPr lvl="1"/>
            <a:r>
              <a:rPr lang="en-US" dirty="0"/>
              <a:t>how does geography play a role?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5FF02-9622-7267-8D05-48707AF1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74E1B-9FA2-C4DC-1AA9-8407CCB0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1A63-A509-3AE1-A2E0-08302DC1C607}"/>
              </a:ext>
            </a:extLst>
          </p:cNvPr>
          <p:cNvSpPr txBox="1">
            <a:spLocks/>
          </p:cNvSpPr>
          <p:nvPr/>
        </p:nvSpPr>
        <p:spPr>
          <a:xfrm>
            <a:off x="990601" y="1727505"/>
            <a:ext cx="4583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Large dataset, 220,000 rows!</a:t>
            </a:r>
          </a:p>
          <a:p>
            <a:pPr lvl="1"/>
            <a:r>
              <a:rPr lang="en-US" sz="2000" dirty="0"/>
              <a:t>65,000 are duplicates…</a:t>
            </a:r>
          </a:p>
          <a:p>
            <a:r>
              <a:rPr lang="en-US" dirty="0"/>
              <a:t>13 predictive features – breed, color, age, intake type, intake condition, and on</a:t>
            </a:r>
          </a:p>
        </p:txBody>
      </p:sp>
    </p:spTree>
    <p:extLst>
      <p:ext uri="{BB962C8B-B14F-4D97-AF65-F5344CB8AC3E}">
        <p14:creationId xmlns:p14="http://schemas.microsoft.com/office/powerpoint/2010/main" val="215682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922F-152B-E860-F077-8C57FA65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cleaned dataset has 13 predictors and 2 response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EB37-9A39-4F3D-8A8D-DF52079A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BC18F-2B53-69FF-2BF0-D78A15EE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7461016-F349-DB6D-A945-C099F3BCF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52375"/>
              </p:ext>
            </p:extLst>
          </p:nvPr>
        </p:nvGraphicFramePr>
        <p:xfrm>
          <a:off x="853760" y="1202053"/>
          <a:ext cx="10515600" cy="5245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011">
                  <a:extLst>
                    <a:ext uri="{9D8B030D-6E8A-4147-A177-3AD203B41FA5}">
                      <a16:colId xmlns:a16="http://schemas.microsoft.com/office/drawing/2014/main" val="529177545"/>
                    </a:ext>
                  </a:extLst>
                </a:gridCol>
                <a:gridCol w="1528176">
                  <a:extLst>
                    <a:ext uri="{9D8B030D-6E8A-4147-A177-3AD203B41FA5}">
                      <a16:colId xmlns:a16="http://schemas.microsoft.com/office/drawing/2014/main" val="1848076213"/>
                    </a:ext>
                  </a:extLst>
                </a:gridCol>
                <a:gridCol w="7558413">
                  <a:extLst>
                    <a:ext uri="{9D8B030D-6E8A-4147-A177-3AD203B41FA5}">
                      <a16:colId xmlns:a16="http://schemas.microsoft.com/office/drawing/2014/main" val="2762316464"/>
                    </a:ext>
                  </a:extLst>
                </a:gridCol>
              </a:tblGrid>
              <a:tr h="2760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Feature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solidFill>
                      <a:srgbClr val="BEC5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Type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solidFill>
                      <a:srgbClr val="BEC5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Description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solidFill>
                      <a:srgbClr val="BEC5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826457"/>
                  </a:ext>
                </a:extLst>
              </a:tr>
              <a:tr h="27465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animal type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Dominated by dog and cat class; other animals are a minority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4053680"/>
                  </a:ext>
                </a:extLst>
              </a:tr>
              <a:tr h="16332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breed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Examples: labrador retriever (dog), maine coon (cat), cottontail (rabbit)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79223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purebred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 or 0 depending on if the dog is only one breed or a mix of breeds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20008291"/>
                  </a:ext>
                </a:extLst>
              </a:tr>
              <a:tr h="2760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Coat color; black, tan, brindle, etc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46223164"/>
                  </a:ext>
                </a:extLst>
              </a:tr>
              <a:tr h="20971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Intake reason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Context for intake. stray, owner surrender, public assist, wildlife, etc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9741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intake condition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Any abnormalities upon intake. Normal, injured, nursing, etc.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2357893"/>
                  </a:ext>
                </a:extLst>
              </a:tr>
              <a:tr h="2760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 in years of the animal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27517981"/>
                  </a:ext>
                </a:extLst>
              </a:tr>
              <a:tr h="38689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gender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Male, female, or unknown (usually unknowns are wildlife)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47262714"/>
                  </a:ext>
                </a:extLst>
              </a:tr>
              <a:tr h="2760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sterilization status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Intact or sterilized (i.e. spayed/neutered)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01633270"/>
                  </a:ext>
                </a:extLst>
              </a:tr>
              <a:tr h="38689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Outcome year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Year of outcome. Used to identify potential trend in outcomes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22343386"/>
                  </a:ext>
                </a:extLst>
              </a:tr>
              <a:tr h="21479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Outcome month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Month of outcome. Used to identify potential seasonality in outcome. Transformed into sin and cos components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31082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Outcome weekday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Weekday of outcome. Used to identify potential seasonality within a week of outcomes. Example: a popular day for adoption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8429597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Shelter stay duration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Predictive/Response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 between intake and outcome. Predictive for models where outcome type is the response variable. Response variable for one model.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60611217"/>
                  </a:ext>
                </a:extLst>
              </a:tr>
              <a:tr h="38689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Outcome type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Response</a:t>
                      </a:r>
                      <a:endParaRPr lang="en-US" sz="120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Outcome class: adoption, euthanasia, return to owner, transfer. 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8806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36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339F-F580-786D-0C0F-B1FC3B9B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predicts outcome classification for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5242-38BA-A68F-5FC2-3226B307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7458" cy="4351338"/>
          </a:xfrm>
        </p:spPr>
        <p:txBody>
          <a:bodyPr/>
          <a:lstStyle/>
          <a:p>
            <a:r>
              <a:rPr lang="en-US" dirty="0"/>
              <a:t>Training set accuracy: 98.6%</a:t>
            </a:r>
          </a:p>
          <a:p>
            <a:r>
              <a:rPr lang="en-US" dirty="0"/>
              <a:t>Test set accuracy: 84.9%</a:t>
            </a:r>
          </a:p>
          <a:p>
            <a:endParaRPr lang="en-US" dirty="0"/>
          </a:p>
          <a:p>
            <a:r>
              <a:rPr lang="en-US" dirty="0"/>
              <a:t>Factor strength difficult to extract for multiclass</a:t>
            </a:r>
          </a:p>
          <a:p>
            <a:pPr lvl="1"/>
            <a:r>
              <a:rPr lang="en-US" dirty="0"/>
              <a:t> will be highlighted with other models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2EE58-EE24-7537-EA60-4BA6BFFF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9392E-760F-E1C7-094C-EFAE0EC0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9A608D-D12D-4428-5A40-F50ABCFC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4" y="1262753"/>
            <a:ext cx="6273445" cy="519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7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FC9D-1054-7882-CE0B-B159BF63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 predicts the time it takes until an animal gets adopted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FDF0E-7693-0C63-63A8-5BBA62C2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7707" cy="4351338"/>
          </a:xfrm>
        </p:spPr>
        <p:txBody>
          <a:bodyPr/>
          <a:lstStyle/>
          <a:p>
            <a:r>
              <a:rPr lang="en-US" dirty="0"/>
              <a:t>Training set gamma deviance: 15.59</a:t>
            </a:r>
          </a:p>
          <a:p>
            <a:r>
              <a:rPr lang="en-US" dirty="0"/>
              <a:t>Test set gamma deviance: 19.59</a:t>
            </a:r>
          </a:p>
          <a:p>
            <a:r>
              <a:rPr lang="en-US" dirty="0"/>
              <a:t>Null deviance: 40.33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2F4C3-D116-90E6-A58D-AB0963CB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Joe Brady | University of Notre Dame | MS Business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BA397-705F-1F74-7EF8-A848A5BD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AA97-7B15-4FB2-A10B-48D608E5245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6EE684-52DD-5EAF-2F26-1FF3BE32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19" y="1265129"/>
            <a:ext cx="7157580" cy="509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0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</TotalTime>
  <Words>1642</Words>
  <Application>Microsoft Office PowerPoint</Application>
  <PresentationFormat>Widescreen</PresentationFormat>
  <Paragraphs>231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 Theme</vt:lpstr>
      <vt:lpstr>Predicting Animal Shelter Outcomes</vt:lpstr>
      <vt:lpstr>Works Cited</vt:lpstr>
      <vt:lpstr>Too many pets are not adopted or spend too long waiting in the shelter</vt:lpstr>
      <vt:lpstr>I framed this problem as 3 questions to model</vt:lpstr>
      <vt:lpstr>I framed this problem as 3 questions to model</vt:lpstr>
      <vt:lpstr>The dataset I used was from the Austin Animal Center, from 2013-2025</vt:lpstr>
      <vt:lpstr>The final cleaned dataset has 13 predictors and 2 response variables</vt:lpstr>
      <vt:lpstr>Model 1 predicts outcome classification for animals</vt:lpstr>
      <vt:lpstr>Model 2 predicts the time it takes until an animal gets adopted </vt:lpstr>
      <vt:lpstr>What is gamma deviance?</vt:lpstr>
      <vt:lpstr>The most impactful features for the gamma deviance model</vt:lpstr>
      <vt:lpstr>Secondary impactful features for the gamma deviance model</vt:lpstr>
      <vt:lpstr>What would the gamma deviance model predict for my dog, Athena?</vt:lpstr>
      <vt:lpstr>Here’s Athena</vt:lpstr>
      <vt:lpstr>Athena</vt:lpstr>
      <vt:lpstr>Athena</vt:lpstr>
      <vt:lpstr>Athena </vt:lpstr>
      <vt:lpstr>Athena</vt:lpstr>
      <vt:lpstr>Uploading Athena into the model </vt:lpstr>
      <vt:lpstr>Athena’s predicted shelter stay based on the gamma deviance model </vt:lpstr>
      <vt:lpstr>What about my friends’ pet cat, Mr. Chocolate Milk Mustache Face? </vt:lpstr>
      <vt:lpstr>Choccy’s predicted shelter stay based on the gamma deviance model </vt:lpstr>
      <vt:lpstr>Model 3 looks only to identify the strongest factors that predict adoption. These are the strongest factors that predict an adoption outcome (top 20)</vt:lpstr>
      <vt:lpstr>Secondary factors that predict an adoption outcome (21-40)</vt:lpstr>
      <vt:lpstr>Recommendations for better shelter outcomes</vt:lpstr>
      <vt:lpstr>With more time, there are a few more things I would have liked to try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</dc:creator>
  <cp:lastModifiedBy>Joe Brady</cp:lastModifiedBy>
  <cp:revision>19</cp:revision>
  <dcterms:created xsi:type="dcterms:W3CDTF">2025-11-27T04:06:43Z</dcterms:created>
  <dcterms:modified xsi:type="dcterms:W3CDTF">2025-12-06T01:23:34Z</dcterms:modified>
</cp:coreProperties>
</file>